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63" r:id="rId4"/>
  </p:sldMasterIdLst>
  <p:sldIdLst>
    <p:sldId id="259" r:id="rId5"/>
    <p:sldId id="260" r:id="rId6"/>
    <p:sldId id="261" r:id="rId7"/>
    <p:sldId id="258" r:id="rId8"/>
    <p:sldId id="262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265" r:id="rId26"/>
    <p:sldId id="282" r:id="rId27"/>
  </p:sldIdLst>
  <p:sldSz cx="12192000" cy="6858000"/>
  <p:notesSz cx="6858000" cy="9144000"/>
  <p:embeddedFontLst>
    <p:embeddedFont>
      <p:font typeface="Bebas neue" panose="020B0606020202050201" pitchFamily="34" charset="0"/>
      <p:regular r:id="rId28"/>
    </p:embeddedFont>
    <p:embeddedFont>
      <p:font typeface="Bebas neue" panose="020B0606020202050201" pitchFamily="34" charset="0"/>
      <p:regular r:id="rId28"/>
    </p:embeddedFont>
    <p:embeddedFont>
      <p:font typeface="Century Schoolbook" panose="02040604050505020304" pitchFamily="18" charset="0"/>
      <p:regular r:id="rId29"/>
      <p:bold r:id="rId30"/>
      <p:italic r:id="rId31"/>
      <p:boldItalic r:id="rId32"/>
    </p:embeddedFont>
    <p:embeddedFont>
      <p:font typeface="Poppins" panose="00000500000000000000" pitchFamily="2" charset="0"/>
      <p:regular r:id="rId33"/>
      <p:bold r:id="rId34"/>
      <p:italic r:id="rId35"/>
      <p:boldItalic r:id="rId36"/>
    </p:embeddedFont>
    <p:embeddedFont>
      <p:font typeface="Poppins bold" panose="00000800000000000000" pitchFamily="2" charset="0"/>
      <p:bold r:id="rId37"/>
    </p:embeddedFont>
    <p:embeddedFont>
      <p:font typeface="Wingdings 2" panose="05020102010507070707" pitchFamily="18" charset="2"/>
      <p:regular r:id="rId3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2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amir\Downloads\Streaming_Service_Analysis_Complete%20(version%201).xlsb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[Streaming_Service_Analysis_Complete (version 1).xlsb.xlsx]Pivot Tables!Demographic &amp; Behavioral Insights</c:name>
    <c:fmtId val="12"/>
  </c:pivotSource>
  <c:chart>
    <c:autoTitleDeleted val="1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</c:pivotFmt>
      <c:pivotFmt>
        <c:idx val="5"/>
        <c:spPr>
          <a:solidFill>
            <a:schemeClr val="accent1">
              <a:shade val="75000"/>
              <a:satMod val="160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shade val="75000"/>
              <a:satMod val="160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7"/>
        <c:spPr>
          <a:solidFill>
            <a:schemeClr val="accent1">
              <a:shade val="75000"/>
              <a:satMod val="160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8"/>
        <c:spPr>
          <a:solidFill>
            <a:schemeClr val="accent1">
              <a:shade val="75000"/>
              <a:satMod val="160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9"/>
        <c:spPr>
          <a:solidFill>
            <a:schemeClr val="accent1">
              <a:shade val="75000"/>
              <a:satMod val="160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shade val="75000"/>
              <a:satMod val="160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rgbClr r="0" g="0" b="0">
                <a:shade val="25000"/>
                <a:satMod val="14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1199848510513872E-2"/>
          <c:y val="8.5722341674119809E-2"/>
          <c:w val="0.87205897140061228"/>
          <c:h val="0.73279030439684334"/>
        </c:manualLayout>
      </c:layout>
      <c:lineChart>
        <c:grouping val="stacked"/>
        <c:varyColors val="0"/>
        <c:ser>
          <c:idx val="0"/>
          <c:order val="0"/>
          <c:tx>
            <c:strRef>
              <c:f>'Pivot Tables'!$K$7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76200" dist="25400" dir="5400000" algn="tl" rotWithShape="0">
                <a:srgbClr val="000000">
                  <a:alpha val="55000"/>
                </a:srgbClr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'Pivot Tables'!$J$8:$J$12</c:f>
              <c:strCache>
                <c:ptCount val="4"/>
                <c:pt idx="0">
                  <c:v>Morning</c:v>
                </c:pt>
                <c:pt idx="1">
                  <c:v>Afternoon</c:v>
                </c:pt>
                <c:pt idx="2">
                  <c:v>Evening</c:v>
                </c:pt>
                <c:pt idx="3">
                  <c:v>Late Night</c:v>
                </c:pt>
              </c:strCache>
            </c:strRef>
          </c:cat>
          <c:val>
            <c:numRef>
              <c:f>'Pivot Tables'!$K$8:$K$12</c:f>
              <c:numCache>
                <c:formatCode>General</c:formatCode>
                <c:ptCount val="4"/>
                <c:pt idx="0">
                  <c:v>222</c:v>
                </c:pt>
                <c:pt idx="1">
                  <c:v>251</c:v>
                </c:pt>
                <c:pt idx="2">
                  <c:v>256</c:v>
                </c:pt>
                <c:pt idx="3">
                  <c:v>271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0CE-43C1-B9F4-875AD7A9C3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00129552"/>
        <c:axId val="1300128112"/>
      </c:lineChart>
      <c:catAx>
        <c:axId val="1300129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0128112"/>
        <c:crosses val="autoZero"/>
        <c:auto val="1"/>
        <c:lblAlgn val="ctr"/>
        <c:lblOffset val="100"/>
        <c:noMultiLvlLbl val="0"/>
      </c:catAx>
      <c:valAx>
        <c:axId val="1300128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0129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4.png>
</file>

<file path=ppt/media/image16.png>
</file>

<file path=ppt/media/image18.png>
</file>

<file path=ppt/media/image2.png>
</file>

<file path=ppt/media/image20.jpg>
</file>

<file path=ppt/media/image22.png>
</file>

<file path=ppt/media/image24.png>
</file>

<file path=ppt/media/image25.jpeg>
</file>

<file path=ppt/media/image27.png>
</file>

<file path=ppt/media/image3.jpg>
</file>

<file path=ppt/media/image30.jpg>
</file>

<file path=ppt/media/image32.jpg>
</file>

<file path=ppt/media/image36.png>
</file>

<file path=ppt/media/image37.png>
</file>

<file path=ppt/media/image38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1726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92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63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51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87246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54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960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89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432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297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298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38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emf"/><Relationship Id="rId5" Type="http://schemas.openxmlformats.org/officeDocument/2006/relationships/package" Target="../embeddings/Microsoft_Excel_Worksheet4.xlsx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Excel_Worksheet5.xls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Excel_Worksheet7.xls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emf"/><Relationship Id="rId5" Type="http://schemas.openxmlformats.org/officeDocument/2006/relationships/package" Target="../embeddings/Microsoft_Excel_Worksheet10.xlsx"/><Relationship Id="rId4" Type="http://schemas.openxmlformats.org/officeDocument/2006/relationships/image" Target="../media/image2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11" Type="http://schemas.openxmlformats.org/officeDocument/2006/relationships/image" Target="../media/image6.png"/><Relationship Id="rId5" Type="http://schemas.openxmlformats.org/officeDocument/2006/relationships/image" Target="../media/image3.jpg"/><Relationship Id="rId10" Type="http://schemas.openxmlformats.org/officeDocument/2006/relationships/slide" Target="slide21.xml"/><Relationship Id="rId4" Type="http://schemas.openxmlformats.org/officeDocument/2006/relationships/slide" Target="slide6.xm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Excel_Worksheet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Excel_Worksheet2.xls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5BF9B47-480C-9935-6C5C-276D85E71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3C1967-B649-083C-DFB8-DEB04183B895}"/>
              </a:ext>
            </a:extLst>
          </p:cNvPr>
          <p:cNvSpPr txBox="1"/>
          <p:nvPr/>
        </p:nvSpPr>
        <p:spPr>
          <a:xfrm>
            <a:off x="2915264" y="4139381"/>
            <a:ext cx="63614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schemeClr val="bg1">
                    <a:lumMod val="95000"/>
                  </a:schemeClr>
                </a:solidFill>
                <a:latin typeface="Bebas neue" panose="020F0502020204030204" pitchFamily="34" charset="0"/>
              </a:rPr>
              <a:t>MS EXECEL DATA ANALYSIS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12A1F4-5E6E-3AFA-3218-4A283ADB236C}"/>
              </a:ext>
            </a:extLst>
          </p:cNvPr>
          <p:cNvSpPr txBox="1"/>
          <p:nvPr/>
        </p:nvSpPr>
        <p:spPr>
          <a:xfrm>
            <a:off x="403123" y="5127522"/>
            <a:ext cx="1097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>
                    <a:lumMod val="95000"/>
                  </a:schemeClr>
                </a:solidFill>
                <a:latin typeface="Bebas neue" panose="020B0606020202050201" pitchFamily="34" charset="0"/>
              </a:rPr>
              <a:t>Streaming Service User Analysis </a:t>
            </a:r>
            <a:endParaRPr lang="en-IN" sz="4800" b="1" dirty="0">
              <a:solidFill>
                <a:schemeClr val="bg1">
                  <a:lumMod val="95000"/>
                </a:schemeClr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527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401066-67B1-86C6-3BAE-5648B8CC6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2C97D90-541B-49CD-FD8C-F9055596D6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257"/>
          <a:stretch/>
        </p:blipFill>
        <p:spPr>
          <a:xfrm>
            <a:off x="11505" y="4174434"/>
            <a:ext cx="6906129" cy="2683565"/>
          </a:xfrm>
          <a:prstGeom prst="rect">
            <a:avLst/>
          </a:prstGeom>
          <a:effectLst>
            <a:softEdge rad="6604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F2D3201-847B-96DC-78AD-0D873F5550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5793659" y="459657"/>
            <a:ext cx="6858000" cy="5938686"/>
          </a:xfrm>
          <a:prstGeom prst="rect">
            <a:avLst/>
          </a:prstGeom>
          <a:effectLst>
            <a:softEdge rad="6731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7FEE4F-78DB-789A-B1CF-0CEAADCA1543}"/>
              </a:ext>
            </a:extLst>
          </p:cNvPr>
          <p:cNvSpPr txBox="1"/>
          <p:nvPr/>
        </p:nvSpPr>
        <p:spPr>
          <a:xfrm>
            <a:off x="528483" y="68826"/>
            <a:ext cx="7297994" cy="1574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IN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2.   User Engagement Metrics</a:t>
            </a: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</a:t>
            </a: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Average watch hours per user.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  Total movies vs. series watched per user.</a:t>
            </a: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337F1EF-244F-55B5-B61C-C0B85E369E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5800539"/>
              </p:ext>
            </p:extLst>
          </p:nvPr>
        </p:nvGraphicFramePr>
        <p:xfrm>
          <a:off x="528483" y="1772983"/>
          <a:ext cx="6704795" cy="4214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5077968" imgH="3193091" progId="Excel.Sheet.12">
                  <p:embed/>
                </p:oleObj>
              </mc:Choice>
              <mc:Fallback>
                <p:oleObj name="Worksheet" r:id="rId5" imgW="5077968" imgH="319309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8483" y="1772983"/>
                        <a:ext cx="6704795" cy="4214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BCDF192-003D-7A61-D37B-1373AD8223FF}"/>
              </a:ext>
            </a:extLst>
          </p:cNvPr>
          <p:cNvSpPr txBox="1"/>
          <p:nvPr/>
        </p:nvSpPr>
        <p:spPr>
          <a:xfrm>
            <a:off x="7233278" y="1772983"/>
            <a:ext cx="485056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Average watch hours per user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are </a:t>
            </a: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higher for premium plan users (₹15.99 &amp; ₹11.99)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while ₹7.99 users watch significantly less.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Movies are watched more frequently than series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but users on higher plans tend to watch more series, indicating a preference for long-form content.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with higher engagement (more watch hours &amp; series watched)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are likely to stay subscribed longer, making them valuable for retention strategies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9288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AFB304-B71A-79AF-F3AC-F17B4A388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E3BE7B7-25B8-037F-D8CD-43A5B22F43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210436" cy="6858000"/>
          </a:xfrm>
          <a:prstGeom prst="rect">
            <a:avLst/>
          </a:prstGeom>
          <a:effectLst>
            <a:softEdge rad="12700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D80997-9325-D803-D986-6269E99F0462}"/>
              </a:ext>
            </a:extLst>
          </p:cNvPr>
          <p:cNvSpPr txBox="1"/>
          <p:nvPr/>
        </p:nvSpPr>
        <p:spPr>
          <a:xfrm>
            <a:off x="528483" y="68826"/>
            <a:ext cx="7297994" cy="1161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IN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2.   User Engagement Metrics</a:t>
            </a: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 Impact of recommended content on engagement.</a:t>
            </a: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300FFC1F-B0E5-2078-E2A7-D80E8CE366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09396"/>
              </p:ext>
            </p:extLst>
          </p:nvPr>
        </p:nvGraphicFramePr>
        <p:xfrm>
          <a:off x="528483" y="1407545"/>
          <a:ext cx="7297994" cy="2446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5835417" imgH="3194533" progId="Excel.Sheet.12">
                  <p:embed/>
                </p:oleObj>
              </mc:Choice>
              <mc:Fallback>
                <p:oleObj name="Worksheet" r:id="rId4" imgW="5835417" imgH="319453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8483" y="1407545"/>
                        <a:ext cx="7297994" cy="244664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8DE3FF7-01B2-1D34-25B6-C913F5F95412}"/>
              </a:ext>
            </a:extLst>
          </p:cNvPr>
          <p:cNvSpPr txBox="1"/>
          <p:nvPr/>
        </p:nvSpPr>
        <p:spPr>
          <a:xfrm>
            <a:off x="147485" y="4092348"/>
            <a:ext cx="780681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Engagement Score increases with recommended content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– Users with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more recommendations (61-70 &amp; 91-100)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have the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highest engagement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(344.0 &amp; 339.1).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Low recommendation counts (&lt;1 &amp; 21-30) show lower engagement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indicating that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personalized recommendations drive more user activity.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Fluctuations in engagement (e.g., drop at 81-90)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suggest that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not all recommendations are equally effective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highlighting the need for better content curation.</a:t>
            </a:r>
            <a:endParaRPr lang="en-IN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A4C554-FAAC-E730-400A-1979C9D637DF}"/>
              </a:ext>
            </a:extLst>
          </p:cNvPr>
          <p:cNvSpPr txBox="1"/>
          <p:nvPr/>
        </p:nvSpPr>
        <p:spPr>
          <a:xfrm>
            <a:off x="8062451" y="1279955"/>
            <a:ext cx="398206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with higher "Recommended Content Count" have more watch hours</a:t>
            </a:r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showing that personalized recommendations boost engagement.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engaging more with recommendations watch more series than movies</a:t>
            </a:r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suggesting that tailored suggestions drive long-form content consumption.</a:t>
            </a:r>
          </a:p>
          <a:p>
            <a:endParaRPr lang="en-US" sz="1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who frequently watch recommended content have a lower churn rate</a:t>
            </a:r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making personalized suggestions a key factor in retention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6061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091130-ABF6-BA47-891F-02E61114E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A8B0AE6-0474-41CF-EA20-2FB2BFD8D5C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  <a:effectLst>
            <a:softEdge rad="8890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F02F19-FE96-BA25-8971-6F6234D4C164}"/>
              </a:ext>
            </a:extLst>
          </p:cNvPr>
          <p:cNvSpPr txBox="1"/>
          <p:nvPr/>
        </p:nvSpPr>
        <p:spPr>
          <a:xfrm>
            <a:off x="528483" y="68826"/>
            <a:ext cx="7297994" cy="1235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IN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3.  </a:t>
            </a:r>
            <a:r>
              <a:rPr lang="en-IN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Demographic &amp; Behavioural Insights</a:t>
            </a:r>
            <a:endParaRPr lang="en-US" sz="20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Preferred genres by age group. 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B440E04-B6CC-B30C-CD6E-7790A0CB6B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4679135"/>
              </p:ext>
            </p:extLst>
          </p:nvPr>
        </p:nvGraphicFramePr>
        <p:xfrm>
          <a:off x="528483" y="1624780"/>
          <a:ext cx="8428704" cy="28685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6622013" imgH="2741725" progId="Excel.Sheet.12">
                  <p:embed/>
                </p:oleObj>
              </mc:Choice>
              <mc:Fallback>
                <p:oleObj name="Worksheet" r:id="rId3" imgW="6622013" imgH="27417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8483" y="1624780"/>
                        <a:ext cx="8428704" cy="28685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A3A6029-001F-09D3-1F49-86DDCF4AAD6B}"/>
              </a:ext>
            </a:extLst>
          </p:cNvPr>
          <p:cNvSpPr txBox="1"/>
          <p:nvPr/>
        </p:nvSpPr>
        <p:spPr>
          <a:xfrm>
            <a:off x="393290" y="4636190"/>
            <a:ext cx="868188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Younger users (18-25) prefer Action, Sci-Fi, and Thriller genres</a:t>
            </a:r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indicating a strong interest in fast-paced and immersive content.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aged 26-40 engage more with Drama, Documentaries, and Crime genres</a:t>
            </a:r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suggesting a preference for storytelling and real-life narratives.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Older users (41+) lean towards Classic Movies, Family, and Religious content</a:t>
            </a:r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showing a shift towards nostalgic and meaningful viewing.</a:t>
            </a:r>
            <a:endParaRPr lang="en-IN" sz="1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846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7C4169-F648-EAA8-1A61-9C6A94144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F2A22FD-1B0E-F432-7D3F-ED8071601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5882148" y="548149"/>
            <a:ext cx="6858001" cy="5761704"/>
          </a:xfrm>
          <a:prstGeom prst="rect">
            <a:avLst/>
          </a:prstGeom>
          <a:effectLst>
            <a:softEdge rad="4953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7F6D66-208A-AAB0-22F1-F8830547B887}"/>
              </a:ext>
            </a:extLst>
          </p:cNvPr>
          <p:cNvSpPr txBox="1"/>
          <p:nvPr/>
        </p:nvSpPr>
        <p:spPr>
          <a:xfrm>
            <a:off x="528483" y="68826"/>
            <a:ext cx="7297994" cy="1235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IN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3.  </a:t>
            </a:r>
            <a:r>
              <a:rPr lang="en-IN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Demographic &amp; Behavioural Insights</a:t>
            </a:r>
            <a:endParaRPr lang="en-US" sz="20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Device usage trends.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E98E72C-E9E7-DD68-400D-6348F5B7D5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276923"/>
              </p:ext>
            </p:extLst>
          </p:nvPr>
        </p:nvGraphicFramePr>
        <p:xfrm>
          <a:off x="528483" y="1304485"/>
          <a:ext cx="8831827" cy="33121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5410454" imgH="2741725" progId="Excel.Sheet.12">
                  <p:embed/>
                </p:oleObj>
              </mc:Choice>
              <mc:Fallback>
                <p:oleObj name="Worksheet" r:id="rId4" imgW="5410454" imgH="2741725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FF3119D9-E93B-36E0-A328-921350AB3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>
                        <a:lum contrast="20000"/>
                        <a:alphaModFix amt="85000"/>
                      </a:blip>
                      <a:stretch>
                        <a:fillRect/>
                      </a:stretch>
                    </p:blipFill>
                    <p:spPr>
                      <a:xfrm>
                        <a:off x="528483" y="1304485"/>
                        <a:ext cx="8831827" cy="33121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F4761BA-DCE7-7617-884B-5A45AFE85D7D}"/>
              </a:ext>
            </a:extLst>
          </p:cNvPr>
          <p:cNvSpPr txBox="1"/>
          <p:nvPr/>
        </p:nvSpPr>
        <p:spPr>
          <a:xfrm>
            <a:off x="380999" y="4757130"/>
            <a:ext cx="897931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Smartphones are the most-used devices across all age groups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making mobile optimization crucial for user experience.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Smart TVs &amp; Tablets are preferred by premium users (₹11.99 &amp; ₹15.99 plans)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indicating that high-tier subscribers favor big-screen experiences.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Laptops/Desktop usage is lower but shows a trend among working professionals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suggesting potential for integrating multitasking features like picture-in-picture mode.</a:t>
            </a:r>
            <a:endParaRPr lang="en-IN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102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4459C3-9086-9EA7-3EBA-F9837140A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6A979EC-BBCA-BB6C-DCB9-B9216EC0BD0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4000"/>
          </a:blip>
          <a:srcRect l="5231" b="1197"/>
          <a:stretch/>
        </p:blipFill>
        <p:spPr>
          <a:xfrm>
            <a:off x="0" y="0"/>
            <a:ext cx="11554188" cy="6789174"/>
          </a:xfrm>
          <a:prstGeom prst="rect">
            <a:avLst/>
          </a:prstGeom>
          <a:effectLst>
            <a:softEdge rad="5461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C38738-5EEC-209E-0931-564E8896FB2E}"/>
              </a:ext>
            </a:extLst>
          </p:cNvPr>
          <p:cNvSpPr txBox="1"/>
          <p:nvPr/>
        </p:nvSpPr>
        <p:spPr>
          <a:xfrm>
            <a:off x="528483" y="68826"/>
            <a:ext cx="7297994" cy="1235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IN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3.  </a:t>
            </a:r>
            <a:r>
              <a:rPr lang="en-IN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Demographic &amp; Behavioural Insights</a:t>
            </a:r>
            <a:endParaRPr lang="en-US" sz="20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Peak watch time trends (Morning, Evening, Late Night).</a:t>
            </a: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DA05950-5B67-08C8-491F-9F0F8CD410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3051298"/>
              </p:ext>
            </p:extLst>
          </p:nvPr>
        </p:nvGraphicFramePr>
        <p:xfrm>
          <a:off x="637812" y="1566928"/>
          <a:ext cx="6334433" cy="3752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40A8C5B-767A-661C-7DFC-9892F519C606}"/>
              </a:ext>
            </a:extLst>
          </p:cNvPr>
          <p:cNvSpPr txBox="1"/>
          <p:nvPr/>
        </p:nvSpPr>
        <p:spPr>
          <a:xfrm>
            <a:off x="7199673" y="1673375"/>
            <a:ext cx="446384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Evening (6 PM - 11 PM) is the most active watch time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with the highest engagement across all user segments, indicating prime-time streaming habits.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Late Night (11 PM - 3 AM) sees a significant spike among younger users (18-25)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suggesting binge-watching behavior and potential for night-time content promotions.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Morning (6 AM - 11 AM) has the lowest engagement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but is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higher among older users (40+)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who prefer news, religious, or short-format content.</a:t>
            </a:r>
            <a:endParaRPr lang="en-IN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237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FB0A82-2708-EC3D-8D3F-8189BD380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DA596ED-DE94-92F0-6738-6B1AE160E0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l="10016" t="13975" r="7907" b="12300"/>
          <a:stretch/>
        </p:blipFill>
        <p:spPr>
          <a:xfrm>
            <a:off x="5132438" y="0"/>
            <a:ext cx="7059562" cy="6858000"/>
          </a:xfrm>
          <a:prstGeom prst="rect">
            <a:avLst/>
          </a:prstGeom>
          <a:effectLst>
            <a:softEdge rad="3810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E992F-5F47-A35C-BD45-9D5909C94932}"/>
              </a:ext>
            </a:extLst>
          </p:cNvPr>
          <p:cNvSpPr txBox="1"/>
          <p:nvPr/>
        </p:nvSpPr>
        <p:spPr>
          <a:xfrm>
            <a:off x="528483" y="68826"/>
            <a:ext cx="7297994" cy="1651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50000"/>
              </a:lnSpc>
              <a:buAutoNum type="arabicPeriod" startAt="4"/>
            </a:pPr>
            <a:r>
              <a:rPr lang="en-IN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Retention &amp; Loyalty: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 Membership status (Active vs. Inactive).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 Loyalty points distribution.</a:t>
            </a: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21D79AB-6AA4-4DE0-6D35-E13EC758E5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9875424"/>
              </p:ext>
            </p:extLst>
          </p:nvPr>
        </p:nvGraphicFramePr>
        <p:xfrm>
          <a:off x="528483" y="1926431"/>
          <a:ext cx="5724833" cy="2861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4008184" imgH="3005623" progId="Excel.Sheet.12">
                  <p:embed/>
                </p:oleObj>
              </mc:Choice>
              <mc:Fallback>
                <p:oleObj name="Worksheet" r:id="rId3" imgW="4008184" imgH="300562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8483" y="1926431"/>
                        <a:ext cx="5724833" cy="28618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5E7D4D2-9C83-4BE4-8C72-819D5C0DB30A}"/>
              </a:ext>
            </a:extLst>
          </p:cNvPr>
          <p:cNvSpPr txBox="1"/>
          <p:nvPr/>
        </p:nvSpPr>
        <p:spPr>
          <a:xfrm>
            <a:off x="6331975" y="1841472"/>
            <a:ext cx="5938684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Loyalty Points Distribution</a:t>
            </a:r>
          </a:p>
          <a:p>
            <a:endParaRPr lang="en-US" sz="14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Loyalty points vary significantly among users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with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higher points linked to more watch hours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and frequent logins.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with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fewer loyalty points still maintain engagement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but at a lower frequency, indicating an opportunity to encourage more frequent viewing.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 loyalty point users tend to watch more series than movies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showing that long-format content contributes more to engagement.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3C92DB-895C-D665-0258-A327826C2AB0}"/>
              </a:ext>
            </a:extLst>
          </p:cNvPr>
          <p:cNvSpPr txBox="1"/>
          <p:nvPr/>
        </p:nvSpPr>
        <p:spPr>
          <a:xfrm>
            <a:off x="486697" y="4930111"/>
            <a:ext cx="10318955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Membership Status (Active vs. Inactive)</a:t>
            </a:r>
          </a:p>
          <a:p>
            <a:endParaRPr lang="en-US" sz="14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100% of users are active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meaning there are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 inactive users in the dataset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This suggests strong engagement and retention, possibly due to effective recommendations or subscription renewal strategies.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Since all users are active, focus should shift to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improving engagement levels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rather than reactivation strategies.</a:t>
            </a:r>
          </a:p>
        </p:txBody>
      </p:sp>
    </p:spTree>
    <p:extLst>
      <p:ext uri="{BB962C8B-B14F-4D97-AF65-F5344CB8AC3E}">
        <p14:creationId xmlns:p14="http://schemas.microsoft.com/office/powerpoint/2010/main" val="280927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189FF8-7F9E-A204-F2D6-AAB59DFE6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046522C-3730-8718-DB91-E8F75A7FF31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1000"/>
          </a:blip>
          <a:srcRect b="12720"/>
          <a:stretch/>
        </p:blipFill>
        <p:spPr>
          <a:xfrm>
            <a:off x="0" y="10159"/>
            <a:ext cx="12192000" cy="5967853"/>
          </a:xfrm>
          <a:prstGeom prst="rect">
            <a:avLst/>
          </a:prstGeom>
          <a:effectLst>
            <a:softEdge rad="7874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4589D4-3624-8EA5-6829-FED53E59EA19}"/>
              </a:ext>
            </a:extLst>
          </p:cNvPr>
          <p:cNvSpPr txBox="1"/>
          <p:nvPr/>
        </p:nvSpPr>
        <p:spPr>
          <a:xfrm>
            <a:off x="528483" y="68826"/>
            <a:ext cx="7297994" cy="1277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50000"/>
              </a:lnSpc>
              <a:buAutoNum type="arabicPeriod" startAt="4"/>
            </a:pPr>
            <a:r>
              <a:rPr lang="en-IN" sz="2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Retention &amp; Loyalty: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Frequency of logins and content downloads. </a:t>
            </a:r>
            <a:endParaRPr lang="en-IN" sz="20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6C43074-952A-D10C-1C26-9898DAE0B1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000123"/>
              </p:ext>
            </p:extLst>
          </p:nvPr>
        </p:nvGraphicFramePr>
        <p:xfrm>
          <a:off x="217817" y="1697908"/>
          <a:ext cx="6937694" cy="2195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9505357" imgH="3007065" progId="Excel.Sheet.12">
                  <p:embed/>
                </p:oleObj>
              </mc:Choice>
              <mc:Fallback>
                <p:oleObj name="Worksheet" r:id="rId3" imgW="9505357" imgH="300706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7817" y="1697908"/>
                        <a:ext cx="6937694" cy="2195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AB35111-4516-4F4D-7705-B00993E189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5445138"/>
              </p:ext>
            </p:extLst>
          </p:nvPr>
        </p:nvGraphicFramePr>
        <p:xfrm>
          <a:off x="7956524" y="1704820"/>
          <a:ext cx="3033713" cy="2195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4040209" imgH="3007065" progId="Excel.Sheet.12">
                  <p:embed/>
                </p:oleObj>
              </mc:Choice>
              <mc:Fallback>
                <p:oleObj name="Worksheet" r:id="rId5" imgW="4040209" imgH="300706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956524" y="1704820"/>
                        <a:ext cx="3033713" cy="2195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6FA5E6C-0EE4-A160-000F-39F0BED84D5E}"/>
              </a:ext>
            </a:extLst>
          </p:cNvPr>
          <p:cNvSpPr txBox="1"/>
          <p:nvPr/>
        </p:nvSpPr>
        <p:spPr>
          <a:xfrm>
            <a:off x="88490" y="4252151"/>
            <a:ext cx="693769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Most users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log in frequently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suggesting strong platform engagement.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with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higher login frequency also have higher watch hours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proving that frequent logins lead to more content consumption.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 small percentage of users log in less frequently but still maintain decent watch hours, likely binge-watchers who consume multiple episodes in a single session.</a:t>
            </a:r>
            <a:endParaRPr lang="en-IN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43A0FC-DB74-F422-C296-19C8726C25DB}"/>
              </a:ext>
            </a:extLst>
          </p:cNvPr>
          <p:cNvSpPr txBox="1"/>
          <p:nvPr/>
        </p:nvSpPr>
        <p:spPr>
          <a:xfrm>
            <a:off x="6843253" y="4111518"/>
            <a:ext cx="5260257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who download content tend to have higher engagement scores, indicating offline viewing is an important feature.</a:t>
            </a:r>
          </a:p>
          <a:p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There is a positive correlation between content downloads and watch hours, meaning users who download are more likely to watch more content overall.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in certain age groups (likely 25-40) download more, possibly for travel or convenience.</a:t>
            </a:r>
            <a:endParaRPr lang="en-IN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473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4ABC24-FABE-F2B0-7441-4D4A9C990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7154CB0-0756-FB1E-F319-98EF41DBF1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7000"/>
          </a:blip>
          <a:srcRect l="-1" r="7069"/>
          <a:stretch/>
        </p:blipFill>
        <p:spPr>
          <a:xfrm>
            <a:off x="875071" y="0"/>
            <a:ext cx="11316929" cy="6858000"/>
          </a:xfrm>
          <a:prstGeom prst="rect">
            <a:avLst/>
          </a:prstGeom>
          <a:effectLst>
            <a:softEdge rad="10541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11A78B-6930-C1C2-71F3-D70CF49DF5E1}"/>
              </a:ext>
            </a:extLst>
          </p:cNvPr>
          <p:cNvSpPr txBox="1"/>
          <p:nvPr/>
        </p:nvSpPr>
        <p:spPr>
          <a:xfrm>
            <a:off x="528483" y="68826"/>
            <a:ext cx="7297994" cy="1597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50000"/>
              </a:lnSpc>
              <a:buAutoNum type="arabicPeriod" startAt="5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Payment Preferences &amp; Regional Trends: </a:t>
            </a:r>
          </a:p>
          <a:p>
            <a:pPr>
              <a:lnSpc>
                <a:spcPct val="250000"/>
              </a:lnSpc>
            </a:pPr>
            <a:r>
              <a:rPr lang="en-IN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 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Preferred payment methods by region.</a:t>
            </a: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6A317E-AC3C-8DE3-4324-80BF00C452AF}"/>
              </a:ext>
            </a:extLst>
          </p:cNvPr>
          <p:cNvSpPr txBox="1"/>
          <p:nvPr/>
        </p:nvSpPr>
        <p:spPr>
          <a:xfrm>
            <a:off x="7598363" y="1652447"/>
            <a:ext cx="441946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1.  Payment Preferences Overview</a:t>
            </a:r>
          </a:p>
          <a:p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Certain payment methods are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dominant in specific regions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indicating user preference based on convenience and availability.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Credit/Debit Cards are the most widely used payment method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across multiple regions, showing a preference for traditional transactions.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Digital wallets (e.g., PayPal, Google Pay, UPI) are more popular in certain countries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especially where mobile transactions are common.</a:t>
            </a:r>
          </a:p>
          <a:p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8FF37E2-AE82-EAD3-D2F6-4DBC3CA26E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0535599"/>
              </p:ext>
            </p:extLst>
          </p:nvPr>
        </p:nvGraphicFramePr>
        <p:xfrm>
          <a:off x="528483" y="1761393"/>
          <a:ext cx="6934531" cy="33352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7627747" imgH="3668252" progId="Excel.Sheet.12">
                  <p:embed/>
                </p:oleObj>
              </mc:Choice>
              <mc:Fallback>
                <p:oleObj name="Worksheet" r:id="rId3" imgW="7627747" imgH="366825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8483" y="1761393"/>
                        <a:ext cx="6934531" cy="33352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84A4ABE7-DE8A-8C0B-4FE6-5263761E1317}"/>
              </a:ext>
            </a:extLst>
          </p:cNvPr>
          <p:cNvSpPr txBox="1"/>
          <p:nvPr/>
        </p:nvSpPr>
        <p:spPr>
          <a:xfrm>
            <a:off x="263768" y="5191877"/>
            <a:ext cx="11754061" cy="1569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 startAt="2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Regional Trends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North America &amp; Europe: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Prefer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Credit/Debit Cards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with a growing trend in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PayPal usage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India &amp; Southeast Asia: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Strong preference for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UPI and digital wallets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indicating mobile payment dominance.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Latin America: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Higher usage of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local payment methods &amp; bank transfers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showing regional adaptation.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Japan &amp; South Korea: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More reliance on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subscription-based wallets &amp; carrier billing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through telecom providers.</a:t>
            </a:r>
          </a:p>
        </p:txBody>
      </p:sp>
    </p:spTree>
    <p:extLst>
      <p:ext uri="{BB962C8B-B14F-4D97-AF65-F5344CB8AC3E}">
        <p14:creationId xmlns:p14="http://schemas.microsoft.com/office/powerpoint/2010/main" val="1100489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D196F6-3E85-28F9-B001-A98049A82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7DF7195-4B07-ACB9-A7DD-84E8E6DE05A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4826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649874-7DAE-F5E0-6CD9-510389D90D12}"/>
              </a:ext>
            </a:extLst>
          </p:cNvPr>
          <p:cNvSpPr txBox="1"/>
          <p:nvPr/>
        </p:nvSpPr>
        <p:spPr>
          <a:xfrm>
            <a:off x="528483" y="68826"/>
            <a:ext cx="7297994" cy="1597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50000"/>
              </a:lnSpc>
              <a:buAutoNum type="arabicPeriod" startAt="5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Payment Preferences &amp; Regional Trends: </a:t>
            </a:r>
          </a:p>
          <a:p>
            <a:pPr>
              <a:lnSpc>
                <a:spcPct val="250000"/>
              </a:lnSpc>
            </a:pPr>
            <a:r>
              <a:rPr lang="en-IN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 Subscription trends by country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FA271A1-FA10-08E4-E246-E20F432BABC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528752"/>
              </p:ext>
            </p:extLst>
          </p:nvPr>
        </p:nvGraphicFramePr>
        <p:xfrm>
          <a:off x="437153" y="1928236"/>
          <a:ext cx="7651176" cy="316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7348876" imgH="3162447" progId="Excel.Sheet.12">
                  <p:embed/>
                </p:oleObj>
              </mc:Choice>
              <mc:Fallback>
                <p:oleObj name="Worksheet" r:id="rId3" imgW="7348876" imgH="316244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7153" y="1928236"/>
                        <a:ext cx="7651176" cy="316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0CCC8F7-B8E4-7528-5CC7-DC472E994BA5}"/>
              </a:ext>
            </a:extLst>
          </p:cNvPr>
          <p:cNvSpPr txBox="1"/>
          <p:nvPr/>
        </p:nvSpPr>
        <p:spPr>
          <a:xfrm>
            <a:off x="8350181" y="1305341"/>
            <a:ext cx="358494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Premium plans dominate in developed markets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(USA, UK, Canada, Europe), while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budget-friendly plans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are more popular in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India &amp; Southeast Asia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due to price sensitivity.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Latin America shows fluctuating renewals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likely due to economic factors, while </a:t>
            </a: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Japan &amp; South Korea have a mix of standard and premium plans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influenced by regional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Localized pricing, flexible payment options, and region-specific content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can help improve subscriptions and retention across different countries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23784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98EDEF-B6F3-CC8E-4F45-05F1AC8BF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9FE2E3C-C464-4F53-FA40-3E29D1F4F1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6223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AD4894-1978-2719-B05E-B5236E64B31A}"/>
              </a:ext>
            </a:extLst>
          </p:cNvPr>
          <p:cNvSpPr txBox="1"/>
          <p:nvPr/>
        </p:nvSpPr>
        <p:spPr>
          <a:xfrm>
            <a:off x="528483" y="68826"/>
            <a:ext cx="8055078" cy="1597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50000"/>
              </a:lnSpc>
              <a:buAutoNum type="arabicPeriod" startAt="5"/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Payment Preferences &amp; Regional Trends: </a:t>
            </a:r>
          </a:p>
          <a:p>
            <a:pPr>
              <a:lnSpc>
                <a:spcPct val="250000"/>
              </a:lnSpc>
            </a:pPr>
            <a:r>
              <a:rPr lang="en-IN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○ 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Language preferences and their correlation with engagement</a:t>
            </a: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3E839ED-C40D-9167-51A4-2E6FCF2230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4832171"/>
              </p:ext>
            </p:extLst>
          </p:nvPr>
        </p:nvGraphicFramePr>
        <p:xfrm>
          <a:off x="528483" y="1919902"/>
          <a:ext cx="7369840" cy="33010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6103853" imgH="3055735" progId="Excel.Sheet.12">
                  <p:embed/>
                </p:oleObj>
              </mc:Choice>
              <mc:Fallback>
                <p:oleObj name="Worksheet" r:id="rId3" imgW="6103853" imgH="305573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8483" y="1919902"/>
                        <a:ext cx="7369840" cy="33010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D7C04A4-279D-3F46-F9B0-604933B875E7}"/>
              </a:ext>
            </a:extLst>
          </p:cNvPr>
          <p:cNvSpPr txBox="1"/>
          <p:nvPr/>
        </p:nvSpPr>
        <p:spPr>
          <a:xfrm>
            <a:off x="7895302" y="1637071"/>
            <a:ext cx="4296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watching content in their preferred language have higher engagement</a:t>
            </a:r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showing that language personalization boosts watch hours and retention.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Regional languages drive higher engagement in non-English-speaking countries</a:t>
            </a:r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(e.g., Hindi in India, Spanish in Latin America), while English remains dominant in global markets.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Users with multilingual preferences tend to have the highest watch hours</a:t>
            </a:r>
            <a:r>
              <a:rPr lang="en-US" sz="16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indicating that offering diverse language options can further enhance user engagement. </a:t>
            </a:r>
          </a:p>
        </p:txBody>
      </p:sp>
    </p:spTree>
    <p:extLst>
      <p:ext uri="{BB962C8B-B14F-4D97-AF65-F5344CB8AC3E}">
        <p14:creationId xmlns:p14="http://schemas.microsoft.com/office/powerpoint/2010/main" val="1941004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DAD171-BCBA-78EB-B184-79953284D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hlinkClick r:id="rId2" action="ppaction://hlinksldjump"/>
            <a:extLst>
              <a:ext uri="{FF2B5EF4-FFF2-40B4-BE49-F238E27FC236}">
                <a16:creationId xmlns:a16="http://schemas.microsoft.com/office/drawing/2014/main" id="{BD77E468-F2C0-CD21-05A3-987EC3842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975" y="2214563"/>
            <a:ext cx="1485900" cy="1536700"/>
          </a:xfrm>
          <a:prstGeom prst="rect">
            <a:avLst/>
          </a:prstGeom>
        </p:spPr>
      </p:pic>
      <p:pic>
        <p:nvPicPr>
          <p:cNvPr id="34" name="Picture 33">
            <a:hlinkClick r:id="rId4" action="ppaction://hlinksldjump"/>
            <a:extLst>
              <a:ext uri="{FF2B5EF4-FFF2-40B4-BE49-F238E27FC236}">
                <a16:creationId xmlns:a16="http://schemas.microsoft.com/office/drawing/2014/main" id="{580C64EA-D22F-DCDD-8E06-CA06A1CF7A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5019" y="2214563"/>
            <a:ext cx="1536700" cy="1536700"/>
          </a:xfrm>
          <a:prstGeom prst="rect">
            <a:avLst/>
          </a:prstGeom>
        </p:spPr>
      </p:pic>
      <p:pic>
        <p:nvPicPr>
          <p:cNvPr id="36" name="Picture 35">
            <a:hlinkClick r:id="rId6" action="ppaction://hlinksldjump"/>
            <a:extLst>
              <a:ext uri="{FF2B5EF4-FFF2-40B4-BE49-F238E27FC236}">
                <a16:creationId xmlns:a16="http://schemas.microsoft.com/office/drawing/2014/main" id="{4F77F898-9216-7EF0-5D76-C299711900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6862" y="2214563"/>
            <a:ext cx="1536701" cy="1536700"/>
          </a:xfrm>
          <a:prstGeom prst="rect">
            <a:avLst/>
          </a:prstGeom>
        </p:spPr>
      </p:pic>
      <p:pic>
        <p:nvPicPr>
          <p:cNvPr id="38" name="Picture 37">
            <a:hlinkClick r:id="rId8" action="ppaction://hlinksldjump"/>
            <a:extLst>
              <a:ext uri="{FF2B5EF4-FFF2-40B4-BE49-F238E27FC236}">
                <a16:creationId xmlns:a16="http://schemas.microsoft.com/office/drawing/2014/main" id="{D5EDDD19-CB3C-9BCB-A48F-CEDD2D49B8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69143" y="2205602"/>
            <a:ext cx="1536700" cy="1536700"/>
          </a:xfrm>
          <a:prstGeom prst="rect">
            <a:avLst/>
          </a:prstGeom>
        </p:spPr>
      </p:pic>
      <p:pic>
        <p:nvPicPr>
          <p:cNvPr id="40" name="Picture 39">
            <a:hlinkClick r:id="rId10" action="ppaction://hlinksldjump"/>
            <a:extLst>
              <a:ext uri="{FF2B5EF4-FFF2-40B4-BE49-F238E27FC236}">
                <a16:creationId xmlns:a16="http://schemas.microsoft.com/office/drawing/2014/main" id="{A070E9B2-1C6C-54A5-E673-A75A4F6044D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35069" y="2218302"/>
            <a:ext cx="1536701" cy="153670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BE464928-89F2-EF13-D346-5F4C3C5222B6}"/>
              </a:ext>
            </a:extLst>
          </p:cNvPr>
          <p:cNvSpPr txBox="1"/>
          <p:nvPr/>
        </p:nvSpPr>
        <p:spPr>
          <a:xfrm>
            <a:off x="1323975" y="3989600"/>
            <a:ext cx="1409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Formulas</a:t>
            </a:r>
          </a:p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&amp; Steps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6502F9F-244A-33ED-0221-DA28BA3DA830}"/>
              </a:ext>
            </a:extLst>
          </p:cNvPr>
          <p:cNvSpPr txBox="1"/>
          <p:nvPr/>
        </p:nvSpPr>
        <p:spPr>
          <a:xfrm>
            <a:off x="3294062" y="4009337"/>
            <a:ext cx="153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Objectives</a:t>
            </a:r>
          </a:p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Of Analysis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1AB434-3CE9-14A2-D6C6-F4B471F506F5}"/>
              </a:ext>
            </a:extLst>
          </p:cNvPr>
          <p:cNvSpPr txBox="1"/>
          <p:nvPr/>
        </p:nvSpPr>
        <p:spPr>
          <a:xfrm>
            <a:off x="5099843" y="4009337"/>
            <a:ext cx="2090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Graphs </a:t>
            </a:r>
          </a:p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&amp; Charts</a:t>
            </a:r>
          </a:p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Analyse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5E8D8DA-8B34-41C4-FB7D-1D758CDE0D35}"/>
              </a:ext>
            </a:extLst>
          </p:cNvPr>
          <p:cNvSpPr txBox="1"/>
          <p:nvPr/>
        </p:nvSpPr>
        <p:spPr>
          <a:xfrm>
            <a:off x="9474688" y="4055503"/>
            <a:ext cx="1725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Analysis </a:t>
            </a:r>
          </a:p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Based Decision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964376D-292F-F4C9-618C-A97DFFF5331A}"/>
              </a:ext>
            </a:extLst>
          </p:cNvPr>
          <p:cNvSpPr txBox="1"/>
          <p:nvPr/>
        </p:nvSpPr>
        <p:spPr>
          <a:xfrm>
            <a:off x="7580556" y="4147836"/>
            <a:ext cx="1409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Poppins" panose="020B0502040204020203" pitchFamily="2" charset="0"/>
                <a:cs typeface="Poppins" panose="020B0502040204020203" pitchFamily="2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4691673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307B62-021B-4EF5-D24C-B912DE7C6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BE6181D-6D5B-F16C-CCAA-4EF29C95D4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7112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9BA915-A74D-A51B-FDCD-B5A2F9F0D689}"/>
              </a:ext>
            </a:extLst>
          </p:cNvPr>
          <p:cNvSpPr txBox="1"/>
          <p:nvPr/>
        </p:nvSpPr>
        <p:spPr>
          <a:xfrm>
            <a:off x="430110" y="0"/>
            <a:ext cx="8055078" cy="1597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6.  Analysis of Genre &amp; Engagement Score</a:t>
            </a:r>
          </a:p>
          <a:p>
            <a:pPr>
              <a:lnSpc>
                <a:spcPct val="250000"/>
              </a:lnSpc>
            </a:pP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0E48D38-1C7C-BB52-E285-A5654DE856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4445888"/>
              </p:ext>
            </p:extLst>
          </p:nvPr>
        </p:nvGraphicFramePr>
        <p:xfrm>
          <a:off x="754575" y="1143717"/>
          <a:ext cx="6650037" cy="3192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6650799" imgH="3193091" progId="Excel.Sheet.12">
                  <p:embed/>
                </p:oleObj>
              </mc:Choice>
              <mc:Fallback>
                <p:oleObj name="Worksheet" r:id="rId3" imgW="6650799" imgH="319309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4575" y="1143717"/>
                        <a:ext cx="6650037" cy="3192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B2DE4A15-C761-AD11-0389-35C2F77D91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57" y="4690472"/>
            <a:ext cx="11205486" cy="12968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Comedy &amp; Romance are Most Popular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Highest number of users and strong engagement.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Horror has High Engagement but Fewer Users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Niche audience but strong interaction.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Sci-Fi is the Least Preferred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Lowest user base and engagement, needs strategy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improvement. </a:t>
            </a:r>
          </a:p>
        </p:txBody>
      </p:sp>
    </p:spTree>
    <p:extLst>
      <p:ext uri="{BB962C8B-B14F-4D97-AF65-F5344CB8AC3E}">
        <p14:creationId xmlns:p14="http://schemas.microsoft.com/office/powerpoint/2010/main" val="2161955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89ECC1-038C-0682-289C-2B53A133A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D4019F-F2D2-CC4E-5A46-AA0E56DADD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effectLst>
            <a:softEdge rad="8128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17760E-7D06-7C85-FDE2-2D7DA7E32AB3}"/>
              </a:ext>
            </a:extLst>
          </p:cNvPr>
          <p:cNvSpPr txBox="1"/>
          <p:nvPr/>
        </p:nvSpPr>
        <p:spPr>
          <a:xfrm>
            <a:off x="1189703" y="334394"/>
            <a:ext cx="8200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Poppins" panose="020B0502040204020203" pitchFamily="2" charset="0"/>
                <a:cs typeface="Poppins" panose="020B0502040204020203" pitchFamily="2" charset="0"/>
              </a:rPr>
              <a:t>Summary</a:t>
            </a:r>
          </a:p>
        </p:txBody>
      </p:sp>
      <p:pic>
        <p:nvPicPr>
          <p:cNvPr id="2" name="Picture 1">
            <a:hlinkClick r:id="rId3" action="ppaction://hlinksldjump"/>
            <a:extLst>
              <a:ext uri="{FF2B5EF4-FFF2-40B4-BE49-F238E27FC236}">
                <a16:creationId xmlns:a16="http://schemas.microsoft.com/office/drawing/2014/main" id="{176887E0-308A-A864-DE0F-46B87F3B72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442" y="196609"/>
            <a:ext cx="923772" cy="923771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BE84E974-5082-E59A-A496-84DDDF4022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374" y="1511877"/>
            <a:ext cx="11415252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High Multi-Profile Usage &amp; Account Sharing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Many users have multiple profiles, and some accounts show excessive device logins, indicating potential sharing.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Engagement Driven by Recommendations &amp; Genre Preferences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Users engaging more with recommended content watch significantly higher hours; age groups also have distinct genre preferences.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Peak Streaming Trends &amp; Device Usage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Most users stream during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evening &amp; late-night hours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, with mobile &amp; tablets devices being the dominant platform.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Subscription &amp; Revenue Insights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Higher-tier plans contribute the most revenue, but a significant portion of users are on lower-cost plans, indicating pricing sensitivity.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Loyalty &amp; Retention Are Strong, But Require Monitoring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Most users remain active, and loyalty points usage is high, but strategies should be optimized to boost long-term retention.</a:t>
            </a:r>
          </a:p>
        </p:txBody>
      </p:sp>
    </p:spTree>
    <p:extLst>
      <p:ext uri="{BB962C8B-B14F-4D97-AF65-F5344CB8AC3E}">
        <p14:creationId xmlns:p14="http://schemas.microsoft.com/office/powerpoint/2010/main" val="840043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E6D8D8-749A-0DBD-793C-4C98BEEB0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C82692D-F56A-634E-E1B2-24B74506E63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749300"/>
          </a:effectLst>
        </p:spPr>
      </p:pic>
      <p:pic>
        <p:nvPicPr>
          <p:cNvPr id="6" name="Picture 5">
            <a:hlinkClick r:id="rId3" action="ppaction://hlinksldjump"/>
            <a:extLst>
              <a:ext uri="{FF2B5EF4-FFF2-40B4-BE49-F238E27FC236}">
                <a16:creationId xmlns:a16="http://schemas.microsoft.com/office/drawing/2014/main" id="{81F89160-2A87-1822-6371-AD80458EB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513" y="208783"/>
            <a:ext cx="774443" cy="7744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CDFA83-025F-8708-A057-BB39AE1A2F31}"/>
              </a:ext>
            </a:extLst>
          </p:cNvPr>
          <p:cNvSpPr txBox="1"/>
          <p:nvPr/>
        </p:nvSpPr>
        <p:spPr>
          <a:xfrm>
            <a:off x="1189703" y="334394"/>
            <a:ext cx="8200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Poppins" panose="020B0502040204020203" pitchFamily="2" charset="0"/>
                <a:cs typeface="Poppins" panose="020B0502040204020203" pitchFamily="2" charset="0"/>
              </a:rPr>
              <a:t>Analysis Based Decisions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2C4D7E34-1DA8-AF8F-A882-88271A8E1A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513" y="1338802"/>
            <a:ext cx="11671352" cy="4588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Limit excessive profile usage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Restrict the number of profiles per account. </a:t>
            </a:r>
          </a:p>
          <a:p>
            <a:pPr marL="0" marR="0" lvl="0" indent="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Detect &amp; restrict unusual device usage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Implement geolocation checks &amp; 2FA. </a:t>
            </a:r>
          </a:p>
          <a:p>
            <a:pPr marL="0" marR="0" lvl="0" indent="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Optimize subscription plans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Introduce family/shared plans with controlled access. </a:t>
            </a:r>
          </a:p>
          <a:p>
            <a:pPr marL="0" marR="0" lvl="0" indent="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Monitor concurrent streams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Enforce limits on simultaneous streaming. </a:t>
            </a:r>
          </a:p>
          <a:p>
            <a:pPr marL="0" marR="0" lvl="0" indent="0" algn="l" defTabSz="914400" rtl="0" eaLnBrk="0" fontAlgn="base" latinLnBrk="0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Strengthen security &amp; fraud detection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– 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excessive device logins, high-profile switching frequency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80464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E6AB68-AE38-89AA-F6C1-394DEEEFD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A3F8FC-662A-F416-53BF-51F898372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5D230C-7F8E-F881-60E9-D2A98B20A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185" y="2185918"/>
            <a:ext cx="5194505" cy="24861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57BB09-4B47-9A26-EA9E-D06EB0ABC36C}"/>
              </a:ext>
            </a:extLst>
          </p:cNvPr>
          <p:cNvSpPr txBox="1"/>
          <p:nvPr/>
        </p:nvSpPr>
        <p:spPr>
          <a:xfrm>
            <a:off x="4550030" y="3972233"/>
            <a:ext cx="35608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latin typeface="Poppins" panose="00000500000000000000" pitchFamily="2" charset="0"/>
                <a:cs typeface="Poppins" panose="00000500000000000000" pitchFamily="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33127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6D4FDA-08BA-6727-1767-A5BE97AF10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37CA81F-057E-E752-5F6C-6992CFA56C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531" t="-1183" b="4578"/>
          <a:stretch/>
        </p:blipFill>
        <p:spPr>
          <a:xfrm>
            <a:off x="5612833" y="-204800"/>
            <a:ext cx="6762750" cy="7062800"/>
          </a:xfrm>
          <a:prstGeom prst="rect">
            <a:avLst/>
          </a:prstGeom>
          <a:effectLst>
            <a:softEdge rad="5461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67CCD0-2462-D2C9-1806-C392BE35FC11}"/>
              </a:ext>
            </a:extLst>
          </p:cNvPr>
          <p:cNvSpPr txBox="1"/>
          <p:nvPr/>
        </p:nvSpPr>
        <p:spPr>
          <a:xfrm>
            <a:off x="1200149" y="204801"/>
            <a:ext cx="11344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Formulas &amp; Steps Used while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49D958-C67A-1763-334A-21256E06E4A9}"/>
              </a:ext>
            </a:extLst>
          </p:cNvPr>
          <p:cNvSpPr txBox="1"/>
          <p:nvPr/>
        </p:nvSpPr>
        <p:spPr>
          <a:xfrm>
            <a:off x="358569" y="1099659"/>
            <a:ext cx="10925175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 Cleaning Steps &amp; Process:</a:t>
            </a:r>
          </a:p>
          <a:p>
            <a:endParaRPr lang="en-US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1️⃣ Removing Duplicates</a:t>
            </a:r>
          </a:p>
          <a:p>
            <a:endParaRPr lang="en-US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Identify and remove repeated entries to avoid inaccurate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 </a:t>
            </a: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Excel's Remove Duplicates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feature to clean redundant data.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2️⃣ Handling Blank &amp; Missing Values</a:t>
            </a:r>
          </a:p>
          <a:p>
            <a:endParaRPr lang="en-US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Fill missing data using </a:t>
            </a: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Mean, Median, or appropriate replacements.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Remove rows/columns with excessive missing values.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3️⃣ Standardizing Data Formats</a:t>
            </a:r>
          </a:p>
          <a:p>
            <a:endParaRPr lang="en-US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Ensure consistency in </a:t>
            </a: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date, currency, and text formats.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Example: Convert </a:t>
            </a: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MM/DD/YYYY to DD/MM/YYYY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for uniformity.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IN" dirty="0"/>
          </a:p>
        </p:txBody>
      </p:sp>
      <p:pic>
        <p:nvPicPr>
          <p:cNvPr id="5" name="Picture 4">
            <a:hlinkClick r:id="rId3" action="ppaction://hlinksldjump"/>
            <a:extLst>
              <a:ext uri="{FF2B5EF4-FFF2-40B4-BE49-F238E27FC236}">
                <a16:creationId xmlns:a16="http://schemas.microsoft.com/office/drawing/2014/main" id="{43617062-892A-116F-7BE5-D17DC30DA5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738" y="99521"/>
            <a:ext cx="809626" cy="79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392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8DF3C8-84E8-B9BF-5F9F-4362F2C06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7E7BF3-D035-1850-48A3-3DA4C410D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4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337" y="0"/>
            <a:ext cx="12125325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69B838F-499C-AABC-D9DE-18A1703C2E5A}"/>
              </a:ext>
            </a:extLst>
          </p:cNvPr>
          <p:cNvSpPr txBox="1"/>
          <p:nvPr/>
        </p:nvSpPr>
        <p:spPr>
          <a:xfrm>
            <a:off x="633412" y="979883"/>
            <a:ext cx="1152525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4️⃣ Fixing Data Entry Errors</a:t>
            </a:r>
          </a:p>
          <a:p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Correct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spelling mistakes, typos, and inconsistent capitalization.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Example: Standardize “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usa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”, “U.S.A”, and “United States” to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one format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5️⃣ Creating New Categories (Binning)</a:t>
            </a:r>
          </a:p>
          <a:p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Group numerical data into meaningful categories.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Example: Loyalty Points ranges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(0-1000, 1001-2000, etc.)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6️⃣ Consistent Naming Conventions</a:t>
            </a:r>
          </a:p>
          <a:p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Standardize Genre, Language, Country and Payment methods names.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Example: Rename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“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india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“, “</a:t>
            </a:r>
            <a:r>
              <a:rPr lang="en-US" b="1" dirty="0" err="1">
                <a:latin typeface="Poppins" panose="00000500000000000000" pitchFamily="2" charset="0"/>
                <a:cs typeface="Poppins" panose="00000500000000000000" pitchFamily="2" charset="0"/>
              </a:rPr>
              <a:t>ind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”, “ INDIA”  &amp; “India"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to a uniform format.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9833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BD534A-DB12-CD31-670C-D636E362F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18A655-160D-9299-234B-8BAA6C777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0000"/>
                    </a14:imgEffect>
                    <a14:imgEffect>
                      <a14:brightnessContrast bright="-47000" contrast="-3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7112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DDD10E-1188-7F31-4D6D-EEA3A5991D01}"/>
              </a:ext>
            </a:extLst>
          </p:cNvPr>
          <p:cNvSpPr txBox="1"/>
          <p:nvPr/>
        </p:nvSpPr>
        <p:spPr>
          <a:xfrm>
            <a:off x="495300" y="577334"/>
            <a:ext cx="11049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Poppins" panose="00000500000000000000" pitchFamily="2" charset="0"/>
                <a:cs typeface="Poppins" panose="00000500000000000000" pitchFamily="2" charset="0"/>
              </a:rPr>
              <a:t>Added Extra Column’s as per need of the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8B2A20-2195-C75F-2D85-AF1BA1B22B1C}"/>
              </a:ext>
            </a:extLst>
          </p:cNvPr>
          <p:cNvSpPr txBox="1"/>
          <p:nvPr/>
        </p:nvSpPr>
        <p:spPr>
          <a:xfrm>
            <a:off x="495300" y="1323975"/>
            <a:ext cx="11049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b="1" dirty="0">
                <a:latin typeface="Poppins" panose="00000500000000000000" pitchFamily="2" charset="0"/>
                <a:cs typeface="Poppins" panose="00000500000000000000" pitchFamily="2" charset="0"/>
              </a:rPr>
              <a:t>Loyalty Points Range</a:t>
            </a:r>
          </a:p>
          <a:p>
            <a:pPr marL="342900" indent="-342900">
              <a:buAutoNum type="arabicPeriod"/>
            </a:pPr>
            <a:endParaRPr lang="en-IN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Poppins" panose="00000500000000000000" pitchFamily="2" charset="0"/>
                <a:cs typeface="Poppins" panose="00000500000000000000" pitchFamily="2" charset="0"/>
              </a:rPr>
              <a:t>Created Ranges for Easy Convenient Analysis in Graph.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Poppins" panose="00000500000000000000" pitchFamily="2" charset="0"/>
                <a:cs typeface="Poppins" panose="00000500000000000000" pitchFamily="2" charset="0"/>
              </a:rPr>
              <a:t>Excel Formula used: 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=IF(T2&lt;=1000, "0-1000", IF(T2&lt;=2000, "1001-2000", IF(T2&lt;=3000, "2001-3000", IF(T2&lt;=4000, "3001-4000", IF(T2&lt;=5000, "4001-5000", "5000+")))))</a:t>
            </a:r>
          </a:p>
          <a:p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IN" b="1" dirty="0">
                <a:latin typeface="Poppins" panose="00000500000000000000" pitchFamily="2" charset="0"/>
                <a:cs typeface="Poppins" panose="00000500000000000000" pitchFamily="2" charset="0"/>
              </a:rPr>
              <a:t>2.  Engagement Score </a:t>
            </a:r>
          </a:p>
          <a:p>
            <a:endParaRPr lang="en-IN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Poppins" panose="00000500000000000000" pitchFamily="2" charset="0"/>
                <a:cs typeface="Poppins" panose="00000500000000000000" pitchFamily="2" charset="0"/>
              </a:rPr>
              <a:t>Calculated Engagement Score using engagement metrics as per standard formula for the streaming Flatforms.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Engagement Score = (Watch Hours * 0.40) + (Total Movies Watched * 0.15) + (Total Series Watched * 0.15) + (Has Downloaded Content * 10) + (Average Rating Given * 2) + (Loyalty Points * 0.05) + (Active Devices * 0.025) + (Profile Count * 0.025)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Excel Formula: </a:t>
            </a:r>
            <a:r>
              <a:rPr lang="pt-BR" dirty="0">
                <a:latin typeface="Poppins" panose="00000500000000000000" pitchFamily="2" charset="0"/>
                <a:cs typeface="Poppins" panose="00000500000000000000" pitchFamily="2" charset="0"/>
              </a:rPr>
              <a:t>=(F2*0.4)+(K2*0.15)+(L2*0.15)+(Q2*2)+(R2*10)+(T2*0.05)+(H2*0.025)+(I2*0.025)</a:t>
            </a:r>
            <a:endParaRPr lang="en-IN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843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8B34EA-D1BB-F924-D1CC-D54B793B0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A30366-C8B0-9834-E6E6-1737768C0B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</a:blip>
          <a:srcRect r="34249"/>
          <a:stretch/>
        </p:blipFill>
        <p:spPr>
          <a:xfrm>
            <a:off x="3902542" y="-16639"/>
            <a:ext cx="8289458" cy="68746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C5C32D6-E734-865E-922F-30D1C9CAF9AF}"/>
              </a:ext>
            </a:extLst>
          </p:cNvPr>
          <p:cNvSpPr txBox="1"/>
          <p:nvPr/>
        </p:nvSpPr>
        <p:spPr>
          <a:xfrm>
            <a:off x="1200149" y="204801"/>
            <a:ext cx="11344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Main Objectives of Streaming Service User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F7D5BC-22CA-88B9-4B95-90F5861E3CFB}"/>
              </a:ext>
            </a:extLst>
          </p:cNvPr>
          <p:cNvSpPr txBox="1"/>
          <p:nvPr/>
        </p:nvSpPr>
        <p:spPr>
          <a:xfrm>
            <a:off x="299574" y="1053799"/>
            <a:ext cx="10925175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lang="en-IN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Subscription &amp; Revenue Analysis: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IN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 Engagement Metrics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IN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Demographic &amp; Behavioural  Insights: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IN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Retention &amp; Loyalty: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IN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Payment Preferences &amp; Regional Trends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Analysis of Genre &amp; Engagement Score</a:t>
            </a:r>
          </a:p>
          <a:p>
            <a:endParaRPr lang="en-IN" dirty="0"/>
          </a:p>
        </p:txBody>
      </p:sp>
      <p:pic>
        <p:nvPicPr>
          <p:cNvPr id="2" name="Picture 1">
            <a:hlinkClick r:id="rId3" action="ppaction://hlinksldjump"/>
            <a:extLst>
              <a:ext uri="{FF2B5EF4-FFF2-40B4-BE49-F238E27FC236}">
                <a16:creationId xmlns:a16="http://schemas.microsoft.com/office/drawing/2014/main" id="{8CAD6CAF-B643-11EA-6D72-B5BFD1D8E3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H="1" flipV="1">
            <a:off x="193472" y="171150"/>
            <a:ext cx="937237" cy="88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624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32C9B9-7482-37AF-65EC-6686C4A2D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C26CFB-67FC-5598-E971-FBEB842EF173}"/>
              </a:ext>
            </a:extLst>
          </p:cNvPr>
          <p:cNvSpPr txBox="1"/>
          <p:nvPr/>
        </p:nvSpPr>
        <p:spPr>
          <a:xfrm>
            <a:off x="1190317" y="342452"/>
            <a:ext cx="11344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Graphs &amp; Charts Analyze</a:t>
            </a:r>
            <a:endParaRPr lang="en-IN" sz="3200" dirty="0">
              <a:solidFill>
                <a:schemeClr val="bg1"/>
              </a:solidFill>
              <a:latin typeface="Poppins bold" panose="00000800000000000000" pitchFamily="2" charset="0"/>
              <a:cs typeface="Poppins bold" panose="00000800000000000000" pitchFamily="2" charset="0"/>
            </a:endParaRPr>
          </a:p>
        </p:txBody>
      </p:sp>
      <p:pic>
        <p:nvPicPr>
          <p:cNvPr id="5" name="Picture 4">
            <a:hlinkClick r:id="rId2" action="ppaction://hlinksldjump"/>
            <a:extLst>
              <a:ext uri="{FF2B5EF4-FFF2-40B4-BE49-F238E27FC236}">
                <a16:creationId xmlns:a16="http://schemas.microsoft.com/office/drawing/2014/main" id="{AED41C6D-D14A-62DF-B449-23CACA9C2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328" y="204801"/>
            <a:ext cx="944718" cy="9447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9BBC20-4693-A066-E455-40B8435C71B7}"/>
              </a:ext>
            </a:extLst>
          </p:cNvPr>
          <p:cNvSpPr txBox="1"/>
          <p:nvPr/>
        </p:nvSpPr>
        <p:spPr>
          <a:xfrm>
            <a:off x="292509" y="999018"/>
            <a:ext cx="7297994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250000"/>
              </a:lnSpc>
              <a:buAutoNum type="arabicPeriod"/>
            </a:pPr>
            <a:r>
              <a:rPr lang="en-IN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Subscription &amp; Revenue Analysis:</a:t>
            </a:r>
            <a:endParaRPr lang="en-IN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○ Monthly revenue based on different subscription plans. </a:t>
            </a:r>
            <a:endParaRPr lang="en-IN" sz="18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FC8856-E0FC-13A9-D465-DC75C1EF945A}"/>
              </a:ext>
            </a:extLst>
          </p:cNvPr>
          <p:cNvSpPr txBox="1"/>
          <p:nvPr/>
        </p:nvSpPr>
        <p:spPr>
          <a:xfrm>
            <a:off x="9862984" y="2692165"/>
            <a:ext cx="2434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Subscription Plan</a:t>
            </a:r>
            <a:endParaRPr lang="en-IN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466C1F-008C-921F-0A3B-4EFEC3599088}"/>
              </a:ext>
            </a:extLst>
          </p:cNvPr>
          <p:cNvSpPr txBox="1"/>
          <p:nvPr/>
        </p:nvSpPr>
        <p:spPr>
          <a:xfrm>
            <a:off x="10106946" y="5012782"/>
            <a:ext cx="3886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Monthly Price</a:t>
            </a: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107501-FBE3-20AF-BAB1-9D1449C2D984}"/>
              </a:ext>
            </a:extLst>
          </p:cNvPr>
          <p:cNvSpPr/>
          <p:nvPr/>
        </p:nvSpPr>
        <p:spPr>
          <a:xfrm>
            <a:off x="9862984" y="5067132"/>
            <a:ext cx="255638" cy="2271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373AB0-395D-6F22-D858-8416EE39A868}"/>
              </a:ext>
            </a:extLst>
          </p:cNvPr>
          <p:cNvSpPr/>
          <p:nvPr/>
        </p:nvSpPr>
        <p:spPr>
          <a:xfrm>
            <a:off x="9862984" y="5469909"/>
            <a:ext cx="255638" cy="2271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C7CA1A-5704-3253-AA35-44F9B4630D76}"/>
              </a:ext>
            </a:extLst>
          </p:cNvPr>
          <p:cNvSpPr txBox="1"/>
          <p:nvPr/>
        </p:nvSpPr>
        <p:spPr>
          <a:xfrm>
            <a:off x="10106945" y="5398836"/>
            <a:ext cx="3886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No. Of Users</a:t>
            </a: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Button 7.99">
            <a:extLst>
              <a:ext uri="{FF2B5EF4-FFF2-40B4-BE49-F238E27FC236}">
                <a16:creationId xmlns:a16="http://schemas.microsoft.com/office/drawing/2014/main" id="{B7FB8FBC-BA12-2022-4F60-476EF620AD1C}"/>
              </a:ext>
            </a:extLst>
          </p:cNvPr>
          <p:cNvSpPr/>
          <p:nvPr/>
        </p:nvSpPr>
        <p:spPr>
          <a:xfrm>
            <a:off x="10106946" y="3166378"/>
            <a:ext cx="1789471" cy="10618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latin typeface="Bebas Neue" panose="020B0606020202050201" pitchFamily="34" charset="0"/>
              </a:rPr>
              <a:t>7.99</a:t>
            </a:r>
            <a:endParaRPr lang="en-IN" sz="8000" dirty="0">
              <a:latin typeface="Bebas Neue" panose="020B0606020202050201" pitchFamily="34" charset="0"/>
            </a:endParaRPr>
          </a:p>
        </p:txBody>
      </p:sp>
      <p:graphicFrame>
        <p:nvGraphicFramePr>
          <p:cNvPr id="10" name="Chart 7.99">
            <a:extLst>
              <a:ext uri="{FF2B5EF4-FFF2-40B4-BE49-F238E27FC236}">
                <a16:creationId xmlns:a16="http://schemas.microsoft.com/office/drawing/2014/main" id="{17EE1675-9AF5-E717-5E42-3DD2E68FA9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201731"/>
              </p:ext>
            </p:extLst>
          </p:nvPr>
        </p:nvGraphicFramePr>
        <p:xfrm>
          <a:off x="491150" y="2100268"/>
          <a:ext cx="9293176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9046570" imgH="3194533" progId="Excel.Sheet.12">
                  <p:embed/>
                </p:oleObj>
              </mc:Choice>
              <mc:Fallback>
                <p:oleObj name="Worksheet" r:id="rId4" imgW="9046570" imgH="319453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1150" y="2100268"/>
                        <a:ext cx="9293176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2ADC14BF-8646-E73D-1BD3-16B2FE80F735}"/>
              </a:ext>
            </a:extLst>
          </p:cNvPr>
          <p:cNvSpPr txBox="1"/>
          <p:nvPr/>
        </p:nvSpPr>
        <p:spPr>
          <a:xfrm>
            <a:off x="430638" y="5378732"/>
            <a:ext cx="9414199" cy="1354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Higher-tier plans (₹15.99 &amp; ₹11.99) generate the most revenue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while ₹7.99 has more users but lower contribution.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Upgrading ₹7.99 users to premium plans can boost revenue</a:t>
            </a:r>
            <a:r>
              <a:rPr lang="en-US" sz="14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possibly through discounts or exclusive content.</a:t>
            </a:r>
            <a:endParaRPr lang="en-IN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041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4A3838-38E7-57FE-5FD1-A8F96685F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11.99">
            <a:extLst>
              <a:ext uri="{FF2B5EF4-FFF2-40B4-BE49-F238E27FC236}">
                <a16:creationId xmlns:a16="http://schemas.microsoft.com/office/drawing/2014/main" id="{4790637D-B754-450A-5E8A-A38367A342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1709136"/>
              </p:ext>
            </p:extLst>
          </p:nvPr>
        </p:nvGraphicFramePr>
        <p:xfrm>
          <a:off x="510663" y="114504"/>
          <a:ext cx="9263216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9046570" imgH="3194533" progId="Excel.Sheet.12">
                  <p:embed/>
                </p:oleObj>
              </mc:Choice>
              <mc:Fallback>
                <p:oleObj name="Worksheet" r:id="rId2" imgW="9046570" imgH="3194533" progId="Excel.Sheet.12">
                  <p:embed/>
                  <p:pic>
                    <p:nvPicPr>
                      <p:cNvPr id="9" name="Chart 11.99">
                        <a:extLst>
                          <a:ext uri="{FF2B5EF4-FFF2-40B4-BE49-F238E27FC236}">
                            <a16:creationId xmlns:a16="http://schemas.microsoft.com/office/drawing/2014/main" id="{4790637D-B754-450A-5E8A-A38367A342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0663" y="114504"/>
                        <a:ext cx="9263216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Chart 15.99">
            <a:extLst>
              <a:ext uri="{FF2B5EF4-FFF2-40B4-BE49-F238E27FC236}">
                <a16:creationId xmlns:a16="http://schemas.microsoft.com/office/drawing/2014/main" id="{1D4118E0-3A80-D84C-D5A6-2B7C48C544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867590"/>
              </p:ext>
            </p:extLst>
          </p:nvPr>
        </p:nvGraphicFramePr>
        <p:xfrm>
          <a:off x="521110" y="3429000"/>
          <a:ext cx="9263216" cy="319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9046570" imgH="3194533" progId="Excel.Sheet.12">
                  <p:embed/>
                </p:oleObj>
              </mc:Choice>
              <mc:Fallback>
                <p:oleObj name="Worksheet" r:id="rId4" imgW="9046570" imgH="3194533" progId="Excel.Sheet.12">
                  <p:embed/>
                  <p:pic>
                    <p:nvPicPr>
                      <p:cNvPr id="18" name="Chart 15.99">
                        <a:extLst>
                          <a:ext uri="{FF2B5EF4-FFF2-40B4-BE49-F238E27FC236}">
                            <a16:creationId xmlns:a16="http://schemas.microsoft.com/office/drawing/2014/main" id="{1D4118E0-3A80-D84C-D5A6-2B7C48C544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1110" y="3429000"/>
                        <a:ext cx="9263216" cy="319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Button 11.99">
            <a:extLst>
              <a:ext uri="{FF2B5EF4-FFF2-40B4-BE49-F238E27FC236}">
                <a16:creationId xmlns:a16="http://schemas.microsoft.com/office/drawing/2014/main" id="{978E8BB6-3271-9A02-AE24-F9744592FB43}"/>
              </a:ext>
            </a:extLst>
          </p:cNvPr>
          <p:cNvSpPr/>
          <p:nvPr/>
        </p:nvSpPr>
        <p:spPr>
          <a:xfrm>
            <a:off x="10119852" y="1305258"/>
            <a:ext cx="1789471" cy="10618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atin typeface="Bebas Neue" panose="020B0606020202050201" pitchFamily="34" charset="0"/>
                <a:cs typeface="Poppins" panose="00000500000000000000" pitchFamily="2" charset="0"/>
              </a:rPr>
              <a:t>11.99</a:t>
            </a:r>
            <a:endParaRPr lang="en-IN" sz="6600" dirty="0">
              <a:latin typeface="Bebas Neue" panose="020B0606020202050201" pitchFamily="34" charset="0"/>
              <a:cs typeface="Poppins" panose="00000500000000000000" pitchFamily="2" charset="0"/>
            </a:endParaRPr>
          </a:p>
        </p:txBody>
      </p:sp>
      <p:sp>
        <p:nvSpPr>
          <p:cNvPr id="20" name="Button 15.99">
            <a:extLst>
              <a:ext uri="{FF2B5EF4-FFF2-40B4-BE49-F238E27FC236}">
                <a16:creationId xmlns:a16="http://schemas.microsoft.com/office/drawing/2014/main" id="{4F881601-05EE-8687-6B2F-B0E3B3C288B1}"/>
              </a:ext>
            </a:extLst>
          </p:cNvPr>
          <p:cNvSpPr/>
          <p:nvPr/>
        </p:nvSpPr>
        <p:spPr>
          <a:xfrm>
            <a:off x="10119852" y="4371044"/>
            <a:ext cx="1789471" cy="10618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latin typeface="Bebas Neue" panose="020B0606020202050201" pitchFamily="34" charset="0"/>
              </a:rPr>
              <a:t>15.99</a:t>
            </a:r>
            <a:endParaRPr lang="en-IN" sz="6600" dirty="0">
              <a:latin typeface="Bebas Neue" panose="020B0606020202050201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97D809-DF6C-0D9C-E23A-190F382353DB}"/>
              </a:ext>
            </a:extLst>
          </p:cNvPr>
          <p:cNvSpPr txBox="1"/>
          <p:nvPr/>
        </p:nvSpPr>
        <p:spPr>
          <a:xfrm>
            <a:off x="9912145" y="837603"/>
            <a:ext cx="2434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Subscription Plan</a:t>
            </a:r>
            <a:endParaRPr lang="en-IN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726B7D-5C91-51F7-45D5-61D2C0B16126}"/>
              </a:ext>
            </a:extLst>
          </p:cNvPr>
          <p:cNvSpPr txBox="1"/>
          <p:nvPr/>
        </p:nvSpPr>
        <p:spPr>
          <a:xfrm>
            <a:off x="9912144" y="3910184"/>
            <a:ext cx="2434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Subscription Plan</a:t>
            </a:r>
            <a:endParaRPr lang="en-IN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3964A6-84B7-4221-FA14-845377A4461F}"/>
              </a:ext>
            </a:extLst>
          </p:cNvPr>
          <p:cNvSpPr txBox="1"/>
          <p:nvPr/>
        </p:nvSpPr>
        <p:spPr>
          <a:xfrm>
            <a:off x="10248899" y="6005273"/>
            <a:ext cx="3886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Monthly Price</a:t>
            </a:r>
            <a:endParaRPr lang="en-IN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7105B7-5356-B6F6-30A8-F72F1BFB48AE}"/>
              </a:ext>
            </a:extLst>
          </p:cNvPr>
          <p:cNvSpPr/>
          <p:nvPr/>
        </p:nvSpPr>
        <p:spPr>
          <a:xfrm>
            <a:off x="9913373" y="6007070"/>
            <a:ext cx="255638" cy="2271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FF29D5-F1ED-AEBD-3407-A87BC5F5ABBB}"/>
              </a:ext>
            </a:extLst>
          </p:cNvPr>
          <p:cNvSpPr/>
          <p:nvPr/>
        </p:nvSpPr>
        <p:spPr>
          <a:xfrm>
            <a:off x="9912144" y="6395864"/>
            <a:ext cx="255638" cy="2271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4EACF6-581F-8072-7692-E3EF9C09E554}"/>
              </a:ext>
            </a:extLst>
          </p:cNvPr>
          <p:cNvSpPr txBox="1"/>
          <p:nvPr/>
        </p:nvSpPr>
        <p:spPr>
          <a:xfrm>
            <a:off x="10248898" y="6374605"/>
            <a:ext cx="3886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No. Of Users</a:t>
            </a:r>
            <a:endParaRPr lang="en-IN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417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03C01E-7D6E-91FF-A184-8FAC8716F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0EA6D5B-5490-9D12-FDDB-E8F3F0E99B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3000"/>
          </a:blip>
          <a:srcRect l="25853"/>
          <a:stretch/>
        </p:blipFill>
        <p:spPr>
          <a:xfrm>
            <a:off x="3915698" y="-1"/>
            <a:ext cx="8276302" cy="6823587"/>
          </a:xfrm>
          <a:prstGeom prst="rect">
            <a:avLst/>
          </a:prstGeom>
          <a:effectLst>
            <a:softEdge rad="7239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34D531-59A7-680C-FEF7-444392B6E3A5}"/>
              </a:ext>
            </a:extLst>
          </p:cNvPr>
          <p:cNvSpPr txBox="1"/>
          <p:nvPr/>
        </p:nvSpPr>
        <p:spPr>
          <a:xfrm>
            <a:off x="528483" y="68826"/>
            <a:ext cx="7297994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250000"/>
              </a:lnSpc>
              <a:buAutoNum type="arabicPeriod"/>
            </a:pPr>
            <a:r>
              <a:rPr lang="en-IN" sz="1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Subscription &amp; Revenue Analysis:</a:t>
            </a:r>
            <a:endParaRPr lang="en-IN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○ Distribution of users across different price tiers</a:t>
            </a:r>
            <a:r>
              <a:rPr lang="en-US" dirty="0"/>
              <a:t>.</a:t>
            </a:r>
            <a:endParaRPr lang="en-IN" sz="18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A2E9C81-45F3-384F-52E5-CAF2598BAD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4368539"/>
              </p:ext>
            </p:extLst>
          </p:nvPr>
        </p:nvGraphicFramePr>
        <p:xfrm>
          <a:off x="813618" y="1701286"/>
          <a:ext cx="4175997" cy="36184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3686852" imgH="3194533" progId="Excel.Sheet.12">
                  <p:embed/>
                </p:oleObj>
              </mc:Choice>
              <mc:Fallback>
                <p:oleObj name="Worksheet" r:id="rId3" imgW="3686852" imgH="319453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3618" y="1701286"/>
                        <a:ext cx="4175997" cy="36184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F8B6C0D4-A815-64CC-764C-82EC941F1536}"/>
              </a:ext>
            </a:extLst>
          </p:cNvPr>
          <p:cNvSpPr/>
          <p:nvPr/>
        </p:nvSpPr>
        <p:spPr>
          <a:xfrm>
            <a:off x="1661651" y="2996580"/>
            <a:ext cx="1406013" cy="1337187"/>
          </a:xfrm>
          <a:prstGeom prst="flowChartConnector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Total</a:t>
            </a:r>
          </a:p>
          <a:p>
            <a:pPr algn="ctr"/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1000</a:t>
            </a:r>
            <a:endParaRPr lang="en-IN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69558D-555E-9674-812A-4C54F325DD6A}"/>
              </a:ext>
            </a:extLst>
          </p:cNvPr>
          <p:cNvSpPr txBox="1"/>
          <p:nvPr/>
        </p:nvSpPr>
        <p:spPr>
          <a:xfrm>
            <a:off x="5227869" y="2274838"/>
            <a:ext cx="696413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Most users are subscribed to the ₹7.99 plan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but it contributes the least to revenue.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Fewer users opt for ₹15.99, but they drive the highest revenue per user.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Mid-tier plan ₹11.99 has a balanced user base, making it an ideal plan for upgrades from ₹7.99</a:t>
            </a:r>
            <a:endParaRPr lang="en-IN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2437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Custom 1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E5091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http://purl.org/dc/dcmitype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purl.org/dc/elements/1.1/"/>
    <ds:schemaRef ds:uri="16c05727-aa75-4e4a-9b5f-8a80a1165891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592</TotalTime>
  <Words>1982</Words>
  <Application>Microsoft Office PowerPoint</Application>
  <PresentationFormat>Widescreen</PresentationFormat>
  <Paragraphs>212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Bebas neue</vt:lpstr>
      <vt:lpstr>Wingdings 2</vt:lpstr>
      <vt:lpstr>Poppins</vt:lpstr>
      <vt:lpstr>Arial</vt:lpstr>
      <vt:lpstr>Bebas neue</vt:lpstr>
      <vt:lpstr>Poppins bold</vt:lpstr>
      <vt:lpstr>Century Schoolbook</vt:lpstr>
      <vt:lpstr>View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lokesh kumhar</dc:creator>
  <cp:lastModifiedBy>SAMIR LALANI</cp:lastModifiedBy>
  <cp:revision>5</cp:revision>
  <dcterms:created xsi:type="dcterms:W3CDTF">2025-03-07T17:06:20Z</dcterms:created>
  <dcterms:modified xsi:type="dcterms:W3CDTF">2025-03-08T11:27:50Z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